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64" r:id="rId3"/>
    <p:sldId id="257" r:id="rId4"/>
    <p:sldId id="274" r:id="rId5"/>
    <p:sldId id="276" r:id="rId6"/>
    <p:sldId id="263" r:id="rId7"/>
    <p:sldId id="268" r:id="rId8"/>
    <p:sldId id="269" r:id="rId9"/>
    <p:sldId id="277" r:id="rId10"/>
    <p:sldId id="278" r:id="rId11"/>
    <p:sldId id="273" r:id="rId12"/>
    <p:sldId id="261" r:id="rId13"/>
    <p:sldId id="265" r:id="rId14"/>
    <p:sldId id="270" r:id="rId15"/>
    <p:sldId id="271" r:id="rId16"/>
    <p:sldId id="272" r:id="rId17"/>
    <p:sldId id="262" r:id="rId18"/>
    <p:sldId id="267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A54"/>
    <a:srgbClr val="A6B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apostnationaladdressdatabase.gov.in/(S(2wjadoqvkcozxnus2dmhvchy))/Web/NADMSWeb/AddressSearch.aspx" TargetMode="External"/><Relationship Id="rId2" Type="http://schemas.openxmlformats.org/officeDocument/2006/relationships/hyperlink" Target="http://cept.gov.in/lbpsd/placesearch.aspx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imesofindia.indiatimes.com/city/chennai/In-tech-age-India-Post-plans-auto-sort-facility/articleshow/31979829.cms" TargetMode="External"/><Relationship Id="rId2" Type="http://schemas.openxmlformats.org/officeDocument/2006/relationships/hyperlink" Target="http://bcity.in/wards/j-p-naga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ystemassistant.blogspot.i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PINPOINT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Improved Postal Codes for India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60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333" t="23148" r="22500" b="27222"/>
          <a:stretch/>
        </p:blipFill>
        <p:spPr>
          <a:xfrm>
            <a:off x="4533900" y="288094"/>
            <a:ext cx="7277100" cy="3750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708" t="23704" r="28542" b="17407"/>
          <a:stretch/>
        </p:blipFill>
        <p:spPr>
          <a:xfrm>
            <a:off x="428625" y="288094"/>
            <a:ext cx="3821270" cy="3750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549" y="4181749"/>
            <a:ext cx="8160474" cy="23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India Post?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Alignment with beat codes will simplify the adoption in future for India Post</a:t>
            </a:r>
          </a:p>
          <a:p>
            <a:r>
              <a:rPr lang="en-GB" dirty="0" smtClean="0"/>
              <a:t>Aligns with the ongoing NADMS project</a:t>
            </a:r>
          </a:p>
          <a:p>
            <a:r>
              <a:rPr lang="en-GB" dirty="0" smtClean="0"/>
              <a:t>Will allow India Post to add value and improve the </a:t>
            </a:r>
            <a:r>
              <a:rPr lang="en-GB" dirty="0" err="1" smtClean="0"/>
              <a:t>eCommerce</a:t>
            </a:r>
            <a:r>
              <a:rPr lang="en-GB" dirty="0" smtClean="0"/>
              <a:t> customer journey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Addresses with </a:t>
            </a:r>
            <a:r>
              <a:rPr lang="en-GB" dirty="0" smtClean="0"/>
              <a:t>Pinpoint </a:t>
            </a:r>
            <a:r>
              <a:rPr lang="en-GB" dirty="0"/>
              <a:t>would be </a:t>
            </a:r>
            <a:r>
              <a:rPr lang="en-GB" dirty="0" smtClean="0"/>
              <a:t>‘verified’ </a:t>
            </a:r>
            <a:r>
              <a:rPr lang="en-GB" dirty="0"/>
              <a:t>addresses and hence reduced delivery hassles</a:t>
            </a:r>
          </a:p>
          <a:p>
            <a:pPr lvl="1">
              <a:spcBef>
                <a:spcPts val="600"/>
              </a:spcBef>
            </a:pPr>
            <a:r>
              <a:rPr lang="en-GB" dirty="0" smtClean="0"/>
              <a:t>Delivery </a:t>
            </a:r>
            <a:r>
              <a:rPr lang="en-GB" dirty="0"/>
              <a:t>partners could locate the verified address easily on maps </a:t>
            </a:r>
            <a:r>
              <a:rPr lang="en-GB" dirty="0" smtClean="0"/>
              <a:t>using Pinpoint and </a:t>
            </a:r>
            <a:r>
              <a:rPr lang="en-GB" dirty="0"/>
              <a:t>avoid lengthy conversations about </a:t>
            </a:r>
            <a:r>
              <a:rPr lang="en-GB" dirty="0" smtClean="0"/>
              <a:t>directions</a:t>
            </a:r>
          </a:p>
          <a:p>
            <a:r>
              <a:rPr lang="en-GB" dirty="0" smtClean="0"/>
              <a:t>Will allow automated sorting down to beat code level (and even further down if required)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9717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Additional Slides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do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200" dirty="0" smtClean="0"/>
              <a:t>get </a:t>
            </a:r>
            <a:r>
              <a:rPr lang="en-GB" sz="1200" dirty="0" err="1"/>
              <a:t>india</a:t>
            </a:r>
            <a:r>
              <a:rPr lang="en-GB" sz="1200" dirty="0"/>
              <a:t> post </a:t>
            </a:r>
            <a:r>
              <a:rPr lang="en-GB" sz="1200" dirty="0" err="1" smtClean="0"/>
              <a:t>onboard</a:t>
            </a:r>
            <a:endParaRPr lang="en-GB" sz="1200" dirty="0" smtClean="0"/>
          </a:p>
          <a:p>
            <a:r>
              <a:rPr lang="en-GB" sz="1200" dirty="0" smtClean="0"/>
              <a:t>Create an address </a:t>
            </a:r>
            <a:r>
              <a:rPr lang="en-GB" sz="1200" dirty="0"/>
              <a:t>database for JPN </a:t>
            </a:r>
            <a:r>
              <a:rPr lang="en-GB" sz="1200" dirty="0" smtClean="0"/>
              <a:t>– BBMP / </a:t>
            </a:r>
            <a:r>
              <a:rPr lang="en-GB" sz="1200" dirty="0"/>
              <a:t>voter list / sub registrar / post office + overlay beat code map</a:t>
            </a:r>
          </a:p>
          <a:p>
            <a:pPr lvl="1"/>
            <a:r>
              <a:rPr lang="en-GB" sz="1100" dirty="0"/>
              <a:t>Address database should contain address, </a:t>
            </a:r>
            <a:r>
              <a:rPr lang="en-GB" sz="1100" dirty="0" smtClean="0"/>
              <a:t>Pinpoint</a:t>
            </a:r>
            <a:r>
              <a:rPr lang="en-GB" sz="1100" dirty="0"/>
              <a:t>, Google maps </a:t>
            </a:r>
            <a:r>
              <a:rPr lang="en-GB" sz="1100" dirty="0" smtClean="0"/>
              <a:t>coordinates, ​Pinpoint Plus (this will have two </a:t>
            </a:r>
            <a:r>
              <a:rPr lang="en-GB" sz="1100" dirty="0"/>
              <a:t>extra chars at the end </a:t>
            </a:r>
            <a:r>
              <a:rPr lang="en-GB" sz="1100" dirty="0" smtClean="0"/>
              <a:t>of Pinpoint to and this will be a unique </a:t>
            </a:r>
            <a:r>
              <a:rPr lang="en-GB" sz="1100" dirty="0"/>
              <a:t>ID for the </a:t>
            </a:r>
            <a:r>
              <a:rPr lang="en-GB" sz="1100" dirty="0" smtClean="0"/>
              <a:t>property), current </a:t>
            </a:r>
            <a:r>
              <a:rPr lang="en-GB" sz="1100" dirty="0" err="1" smtClean="0"/>
              <a:t>Pincode</a:t>
            </a:r>
            <a:r>
              <a:rPr lang="en-GB" sz="1100" dirty="0" smtClean="0"/>
              <a:t> + Beat code for the </a:t>
            </a:r>
            <a:r>
              <a:rPr lang="en-GB" sz="1100" dirty="0" smtClean="0"/>
              <a:t>address</a:t>
            </a:r>
          </a:p>
          <a:p>
            <a:pPr lvl="1"/>
            <a:r>
              <a:rPr lang="en-GB" sz="1100" dirty="0" smtClean="0"/>
              <a:t>How </a:t>
            </a:r>
            <a:r>
              <a:rPr lang="en-GB" sz="1100" dirty="0" smtClean="0"/>
              <a:t>to get address data from BBMP</a:t>
            </a:r>
          </a:p>
          <a:p>
            <a:r>
              <a:rPr lang="en-GB" sz="1200" dirty="0"/>
              <a:t>Use beat code for India post to adopt </a:t>
            </a:r>
            <a:endParaRPr lang="en-GB" sz="1200" dirty="0" smtClean="0"/>
          </a:p>
          <a:p>
            <a:r>
              <a:rPr lang="en-GB" sz="1200" dirty="0" smtClean="0"/>
              <a:t>get </a:t>
            </a:r>
            <a:r>
              <a:rPr lang="en-GB" sz="1200" dirty="0"/>
              <a:t>google maps on board			</a:t>
            </a:r>
          </a:p>
          <a:p>
            <a:r>
              <a:rPr lang="en-GB" sz="1200" dirty="0"/>
              <a:t>Address </a:t>
            </a:r>
            <a:r>
              <a:rPr lang="en-GB" sz="1200" dirty="0" smtClean="0"/>
              <a:t>collection / validation on consumer facing </a:t>
            </a:r>
            <a:r>
              <a:rPr lang="en-GB" sz="1200" dirty="0" err="1" smtClean="0"/>
              <a:t>eCommerce</a:t>
            </a:r>
            <a:r>
              <a:rPr lang="en-GB" sz="1200" dirty="0" smtClean="0"/>
              <a:t> sites and POS systems as well (e.g. Airtel </a:t>
            </a:r>
            <a:r>
              <a:rPr lang="en-GB" sz="1200" dirty="0"/>
              <a:t>office</a:t>
            </a:r>
            <a:r>
              <a:rPr lang="en-GB" sz="1200" dirty="0" smtClean="0"/>
              <a:t>,  </a:t>
            </a:r>
            <a:r>
              <a:rPr lang="en-GB" sz="1200" dirty="0"/>
              <a:t>online </a:t>
            </a:r>
            <a:r>
              <a:rPr lang="en-GB" sz="1200" dirty="0" smtClean="0"/>
              <a:t>forms for sites like Amazon and Flipkart) – i.e. wherever an address is captured (either entered by a customer or by an agent on their behalf)</a:t>
            </a:r>
          </a:p>
          <a:p>
            <a:r>
              <a:rPr lang="en-GB" sz="1200" dirty="0" smtClean="0"/>
              <a:t>Satnav</a:t>
            </a:r>
            <a:r>
              <a:rPr lang="en-GB" sz="1200" dirty="0"/>
              <a:t>, Google maps and Courier companies to easily locate the address			</a:t>
            </a:r>
          </a:p>
          <a:p>
            <a:r>
              <a:rPr lang="en-GB" sz="1200" dirty="0"/>
              <a:t>Better sorting (courier and India post)			</a:t>
            </a:r>
          </a:p>
          <a:p>
            <a:r>
              <a:rPr lang="en-GB" sz="1200" dirty="0"/>
              <a:t>Licence model like </a:t>
            </a:r>
            <a:r>
              <a:rPr lang="en-GB" sz="1200" dirty="0" smtClean="0"/>
              <a:t>QAS</a:t>
            </a:r>
            <a:r>
              <a:rPr lang="en-GB" sz="1200" dirty="0"/>
              <a:t>			</a:t>
            </a:r>
          </a:p>
          <a:p>
            <a:r>
              <a:rPr lang="en-GB" sz="1200" dirty="0"/>
              <a:t>existing addresses </a:t>
            </a:r>
            <a:r>
              <a:rPr lang="en-GB" sz="1200" dirty="0" smtClean="0"/>
              <a:t>for Bangalore - </a:t>
            </a:r>
            <a:r>
              <a:rPr lang="en-GB" sz="1200" dirty="0"/>
              <a:t>obtain the full list from </a:t>
            </a:r>
            <a:r>
              <a:rPr lang="en-GB" sz="1200" dirty="0" smtClean="0"/>
              <a:t>BBMP / sub-registrar </a:t>
            </a:r>
            <a:r>
              <a:rPr lang="en-GB" sz="1200" dirty="0"/>
              <a:t>office / panchayat offices? BESCOM is potentially another source with the additional option to use the meter number as </a:t>
            </a:r>
            <a:r>
              <a:rPr lang="en-GB" sz="1200" dirty="0" smtClean="0"/>
              <a:t>well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2129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61246" y="390440"/>
            <a:ext cx="11385494" cy="6075095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en-GB" dirty="0" smtClean="0"/>
              <a:t>Something like the O2 Recycle </a:t>
            </a:r>
            <a:r>
              <a:rPr lang="en-GB" dirty="0"/>
              <a:t>widget </a:t>
            </a:r>
            <a:r>
              <a:rPr lang="en-GB" dirty="0" smtClean="0"/>
              <a:t>for Pinpoint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Experian</a:t>
            </a: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Amazon</a:t>
            </a:r>
          </a:p>
          <a:p>
            <a:pPr>
              <a:spcBef>
                <a:spcPts val="600"/>
              </a:spcBef>
            </a:pPr>
            <a:r>
              <a:rPr lang="en-GB" dirty="0"/>
              <a:t>Post office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DHL and other courier companies</a:t>
            </a:r>
            <a:endParaRPr lang="en-GB" dirty="0"/>
          </a:p>
          <a:p>
            <a:pPr>
              <a:spcBef>
                <a:spcPts val="600"/>
              </a:spcBef>
            </a:pPr>
            <a:r>
              <a:rPr lang="en-GB" dirty="0" err="1" smtClean="0"/>
              <a:t>Sumit</a:t>
            </a:r>
            <a:r>
              <a:rPr lang="en-GB" dirty="0" smtClean="0"/>
              <a:t> </a:t>
            </a:r>
            <a:r>
              <a:rPr lang="en-GB" dirty="0" err="1"/>
              <a:t>Tayal</a:t>
            </a: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Auto's dad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Obtain </a:t>
            </a:r>
            <a:r>
              <a:rPr lang="en-GB" dirty="0"/>
              <a:t>address list from BBMP - they can chop off the name and even PID if necessary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Ease </a:t>
            </a:r>
            <a:r>
              <a:rPr lang="en-GB" dirty="0"/>
              <a:t>of geographic allocation/division of work for </a:t>
            </a:r>
            <a:r>
              <a:rPr lang="en-GB" dirty="0" err="1"/>
              <a:t>govt</a:t>
            </a:r>
            <a:r>
              <a:rPr lang="en-GB" dirty="0"/>
              <a:t> departments like income tax </a:t>
            </a:r>
            <a:r>
              <a:rPr lang="en-GB" dirty="0" err="1"/>
              <a:t>etc</a:t>
            </a: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Better sorting</a:t>
            </a:r>
          </a:p>
          <a:p>
            <a:pPr>
              <a:spcBef>
                <a:spcPts val="600"/>
              </a:spcBef>
            </a:pPr>
            <a:r>
              <a:rPr lang="en-GB" dirty="0"/>
              <a:t>Amazon</a:t>
            </a:r>
          </a:p>
          <a:p>
            <a:pPr>
              <a:spcBef>
                <a:spcPts val="600"/>
              </a:spcBef>
            </a:pPr>
            <a:r>
              <a:rPr lang="en-GB" dirty="0"/>
              <a:t>Customer who knows pinpoint journey </a:t>
            </a:r>
          </a:p>
          <a:p>
            <a:pPr>
              <a:spcBef>
                <a:spcPts val="600"/>
              </a:spcBef>
            </a:pPr>
            <a:r>
              <a:rPr lang="en-GB" dirty="0"/>
              <a:t>Customer who doesn't know his pinpoint - takes him to pinpoint website where he can enter address details to find out pinpoint or find pinpoint using map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Addresses with pinpoint would be verified addresses and hence reduced delivery hassles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Their delivery partners could locate the verified address easily on maps and avoid lengthy conversations about </a:t>
            </a:r>
            <a:r>
              <a:rPr lang="en-GB" dirty="0" smtClean="0"/>
              <a:t>directions </a:t>
            </a:r>
            <a:r>
              <a:rPr lang="en-GB" b="1" dirty="0" smtClean="0"/>
              <a:t>(potentially </a:t>
            </a:r>
            <a:r>
              <a:rPr lang="en-GB" b="1" dirty="0"/>
              <a:t>save offline maps and directions to the addresses before they leave the warehouse)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DHL/FedEx</a:t>
            </a: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Better sorting</a:t>
            </a:r>
          </a:p>
          <a:p>
            <a:pPr>
              <a:spcBef>
                <a:spcPts val="600"/>
              </a:spcBef>
            </a:pPr>
            <a:r>
              <a:rPr lang="en-GB" dirty="0"/>
              <a:t>Less delivery hassle</a:t>
            </a:r>
          </a:p>
          <a:p>
            <a:pPr>
              <a:spcBef>
                <a:spcPts val="600"/>
              </a:spcBef>
            </a:pPr>
            <a:r>
              <a:rPr lang="en-GB" dirty="0"/>
              <a:t>Where address is entered electronically, it can be verified at the point of </a:t>
            </a:r>
            <a:r>
              <a:rPr lang="en-GB" dirty="0" smtClean="0"/>
              <a:t>entry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4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Current landscape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154797 </a:t>
            </a:r>
            <a:r>
              <a:rPr lang="en-GB" dirty="0"/>
              <a:t>post </a:t>
            </a:r>
            <a:r>
              <a:rPr lang="en-GB" dirty="0" smtClean="0"/>
              <a:t>offices</a:t>
            </a:r>
            <a:endParaRPr lang="en-GB" dirty="0"/>
          </a:p>
          <a:p>
            <a:r>
              <a:rPr lang="en-GB" dirty="0"/>
              <a:t>145298 are </a:t>
            </a:r>
            <a:r>
              <a:rPr lang="en-GB" dirty="0" smtClean="0"/>
              <a:t>delivery</a:t>
            </a:r>
            <a:endParaRPr lang="en-GB" dirty="0"/>
          </a:p>
          <a:p>
            <a:r>
              <a:rPr lang="en-GB" dirty="0"/>
              <a:t>9499 non </a:t>
            </a:r>
            <a:r>
              <a:rPr lang="en-GB" dirty="0" smtClean="0"/>
              <a:t>delivery</a:t>
            </a:r>
            <a:endParaRPr lang="en-GB" dirty="0"/>
          </a:p>
          <a:p>
            <a:r>
              <a:rPr lang="en-GB" dirty="0" smtClean="0"/>
              <a:t>19100 </a:t>
            </a:r>
            <a:r>
              <a:rPr lang="en-GB" dirty="0"/>
              <a:t>unique </a:t>
            </a:r>
            <a:r>
              <a:rPr lang="en-GB" dirty="0" err="1"/>
              <a:t>pincodes</a:t>
            </a:r>
            <a:r>
              <a:rPr lang="en-GB" dirty="0"/>
              <a:t> at present out of possible 999999</a:t>
            </a:r>
          </a:p>
          <a:p>
            <a:r>
              <a:rPr lang="en-GB" dirty="0"/>
              <a:t>Assuming 25 beat codes per </a:t>
            </a:r>
            <a:r>
              <a:rPr lang="en-GB" dirty="0" err="1"/>
              <a:t>pincode</a:t>
            </a:r>
            <a:r>
              <a:rPr lang="en-GB" dirty="0"/>
              <a:t> on average and 20000 </a:t>
            </a:r>
            <a:r>
              <a:rPr lang="en-GB" dirty="0" err="1"/>
              <a:t>pincodes</a:t>
            </a:r>
            <a:r>
              <a:rPr lang="en-GB" dirty="0"/>
              <a:t> (rounded up from 19100), there are 5,00,000 beat codes at </a:t>
            </a:r>
            <a:r>
              <a:rPr lang="en-GB" dirty="0" smtClean="0"/>
              <a:t>present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153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Gradual rollout city by city and state by state</a:t>
            </a:r>
          </a:p>
          <a:p>
            <a:r>
              <a:rPr lang="en-GB" dirty="0" smtClean="0"/>
              <a:t>Assumptions</a:t>
            </a:r>
          </a:p>
          <a:p>
            <a:pPr lvl="1"/>
            <a:r>
              <a:rPr lang="en-GB" strike="sngStrike" dirty="0" smtClean="0"/>
              <a:t>Existing </a:t>
            </a:r>
            <a:r>
              <a:rPr lang="en-GB" strike="sngStrike" dirty="0" err="1"/>
              <a:t>pincode</a:t>
            </a:r>
            <a:r>
              <a:rPr lang="en-GB" strike="sngStrike" dirty="0"/>
              <a:t> system will </a:t>
            </a:r>
            <a:r>
              <a:rPr lang="en-GB" strike="sngStrike" dirty="0" smtClean="0"/>
              <a:t>need to continue as people who can use digits only will need to be supported</a:t>
            </a:r>
          </a:p>
          <a:p>
            <a:pPr lvl="2"/>
            <a:r>
              <a:rPr lang="en-GB" dirty="0"/>
              <a:t>Vehicle registration number across India use roman </a:t>
            </a:r>
            <a:r>
              <a:rPr lang="en-GB" dirty="0" smtClean="0"/>
              <a:t>alphabets</a:t>
            </a:r>
            <a:endParaRPr lang="en-GB" strike="sngStrike" dirty="0" smtClean="0"/>
          </a:p>
          <a:p>
            <a:pPr lvl="1"/>
            <a:r>
              <a:rPr lang="en-GB" dirty="0" smtClean="0"/>
              <a:t>Existing </a:t>
            </a:r>
            <a:r>
              <a:rPr lang="en-GB" dirty="0" err="1" smtClean="0"/>
              <a:t>pincode</a:t>
            </a:r>
            <a:r>
              <a:rPr lang="en-GB" dirty="0"/>
              <a:t> </a:t>
            </a:r>
            <a:r>
              <a:rPr lang="en-GB" dirty="0" smtClean="0"/>
              <a:t>system will need to be supported for backward compatibility</a:t>
            </a:r>
          </a:p>
          <a:p>
            <a:pPr lvl="1"/>
            <a:r>
              <a:rPr lang="en-GB" dirty="0"/>
              <a:t>B</a:t>
            </a:r>
            <a:r>
              <a:rPr lang="en-GB" dirty="0" smtClean="0"/>
              <a:t>eat </a:t>
            </a:r>
            <a:r>
              <a:rPr lang="en-GB" dirty="0"/>
              <a:t>codes for a given </a:t>
            </a:r>
            <a:r>
              <a:rPr lang="en-GB" dirty="0" err="1"/>
              <a:t>pincode</a:t>
            </a:r>
            <a:r>
              <a:rPr lang="en-GB" dirty="0"/>
              <a:t> are unique even if there are multiple delivery offices for that </a:t>
            </a:r>
            <a:r>
              <a:rPr lang="en-GB" dirty="0" err="1" smtClean="0"/>
              <a:t>pincode</a:t>
            </a:r>
            <a:endParaRPr lang="en-GB" dirty="0" smtClean="0"/>
          </a:p>
          <a:p>
            <a:pPr lvl="1"/>
            <a:r>
              <a:rPr lang="en-GB" dirty="0"/>
              <a:t>154797 post </a:t>
            </a:r>
            <a:r>
              <a:rPr lang="en-GB" dirty="0" smtClean="0"/>
              <a:t>offices of which 145298 </a:t>
            </a:r>
            <a:r>
              <a:rPr lang="en-GB" dirty="0"/>
              <a:t>are </a:t>
            </a:r>
            <a:r>
              <a:rPr lang="en-GB" dirty="0" smtClean="0"/>
              <a:t>delivery and 9499 are non-delivery. 19100 </a:t>
            </a:r>
            <a:r>
              <a:rPr lang="en-GB" dirty="0"/>
              <a:t>unique </a:t>
            </a:r>
            <a:r>
              <a:rPr lang="en-GB" dirty="0" err="1"/>
              <a:t>pincodes</a:t>
            </a:r>
            <a:r>
              <a:rPr lang="en-GB" dirty="0"/>
              <a:t> at present out of </a:t>
            </a:r>
            <a:r>
              <a:rPr lang="en-GB" dirty="0" smtClean="0"/>
              <a:t>999999 possible. Assuming </a:t>
            </a:r>
            <a:r>
              <a:rPr lang="en-GB" dirty="0"/>
              <a:t>25 beat codes per </a:t>
            </a:r>
            <a:r>
              <a:rPr lang="en-GB" dirty="0" err="1"/>
              <a:t>pincode</a:t>
            </a:r>
            <a:r>
              <a:rPr lang="en-GB" dirty="0"/>
              <a:t> on average and 20000 </a:t>
            </a:r>
            <a:r>
              <a:rPr lang="en-GB" dirty="0" err="1"/>
              <a:t>pincodes</a:t>
            </a:r>
            <a:r>
              <a:rPr lang="en-GB" dirty="0"/>
              <a:t> (rounded up from 19100), there </a:t>
            </a:r>
            <a:r>
              <a:rPr lang="en-GB" dirty="0" smtClean="0"/>
              <a:t>are 5,00,000 </a:t>
            </a:r>
            <a:r>
              <a:rPr lang="en-GB" dirty="0"/>
              <a:t>beat codes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62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Estimated number of postcodes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UK population: 64.5 million</a:t>
            </a:r>
          </a:p>
          <a:p>
            <a:r>
              <a:rPr lang="en-GB" dirty="0" smtClean="0"/>
              <a:t>UK postcodes: 1.7 million</a:t>
            </a:r>
            <a:r>
              <a:rPr lang="en-GB" dirty="0"/>
              <a:t>	</a:t>
            </a:r>
          </a:p>
          <a:p>
            <a:r>
              <a:rPr lang="en-GB" dirty="0" smtClean="0"/>
              <a:t>Indian population: 1271 million</a:t>
            </a:r>
          </a:p>
          <a:p>
            <a:r>
              <a:rPr lang="en-GB" dirty="0" smtClean="0"/>
              <a:t>Using the UK ratio, India would need 33.5 million postcodes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5361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hlinkClick r:id="rId2"/>
              </a:rPr>
              <a:t>http://cept.gov.in/lbpsd/placesearch.aspx</a:t>
            </a:r>
            <a:endParaRPr lang="en-GB" sz="2000" dirty="0"/>
          </a:p>
          <a:p>
            <a:r>
              <a:rPr lang="en-GB" sz="2000" dirty="0"/>
              <a:t>http://www.allgov.com/india/departments/ministry-of-communications-and-information-technology/department-of-posts?agencyid=7579</a:t>
            </a:r>
          </a:p>
          <a:p>
            <a:r>
              <a:rPr lang="en-GB" sz="2000" dirty="0" smtClean="0">
                <a:hlinkClick r:id="rId3"/>
              </a:rPr>
              <a:t>http</a:t>
            </a:r>
            <a:r>
              <a:rPr lang="en-GB" sz="2000" dirty="0">
                <a:hlinkClick r:id="rId3"/>
              </a:rPr>
              <a:t>://www.indiapostnationaladdressdatabase.gov.in/%</a:t>
            </a:r>
            <a:r>
              <a:rPr lang="en-GB" sz="2000" dirty="0" smtClean="0">
                <a:hlinkClick r:id="rId3"/>
              </a:rPr>
              <a:t>28S%282wjadoqvkcozxnus2dmhvchy%29%29/Web/NADMSWeb/AddressSearch.aspx</a:t>
            </a:r>
            <a:endParaRPr lang="en-GB" sz="2000" dirty="0" smtClean="0"/>
          </a:p>
          <a:p>
            <a:r>
              <a:rPr lang="en-GB" sz="2000" dirty="0"/>
              <a:t>Annual report of </a:t>
            </a:r>
            <a:r>
              <a:rPr lang="en-GB" sz="2000" dirty="0" smtClean="0"/>
              <a:t>India Post</a:t>
            </a:r>
          </a:p>
          <a:p>
            <a:r>
              <a:rPr lang="en-GB" sz="2000" dirty="0" smtClean="0"/>
              <a:t>511 post offices in Karnataka with 271 of them being delivery POs</a:t>
            </a:r>
          </a:p>
        </p:txBody>
      </p:sp>
    </p:spTree>
    <p:extLst>
      <p:ext uri="{BB962C8B-B14F-4D97-AF65-F5344CB8AC3E}">
        <p14:creationId xmlns:p14="http://schemas.microsoft.com/office/powerpoint/2010/main" val="252565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Thoughts for later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 smtClean="0"/>
              <a:t>pilot </a:t>
            </a:r>
            <a:r>
              <a:rPr lang="en-GB" sz="1100" dirty="0"/>
              <a:t>with </a:t>
            </a:r>
            <a:r>
              <a:rPr lang="en-GB" sz="1100" dirty="0" err="1"/>
              <a:t>jpnagar</a:t>
            </a:r>
            <a:r>
              <a:rPr lang="en-GB" sz="1100" dirty="0"/>
              <a:t> say - attach pinpoint sticker at sorting office where the </a:t>
            </a:r>
            <a:r>
              <a:rPr lang="en-GB" sz="1100" dirty="0" err="1"/>
              <a:t>jpnagar</a:t>
            </a:r>
            <a:r>
              <a:rPr lang="en-GB" sz="1100" dirty="0"/>
              <a:t> post is separated out and give a map of pinpoints to postmen (printed out or smartphone) to help them deliver using </a:t>
            </a:r>
            <a:r>
              <a:rPr lang="en-GB" sz="1100" dirty="0" smtClean="0"/>
              <a:t>pinpoint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/>
              <a:t>new layouts - how to assign postcodes? Whether the </a:t>
            </a:r>
            <a:r>
              <a:rPr lang="en-GB" sz="1100" dirty="0" err="1"/>
              <a:t>india</a:t>
            </a:r>
            <a:r>
              <a:rPr lang="en-GB" sz="1100" dirty="0"/>
              <a:t> post's way of assigning </a:t>
            </a:r>
            <a:r>
              <a:rPr lang="en-GB" sz="1100" dirty="0" err="1"/>
              <a:t>pincode</a:t>
            </a:r>
            <a:r>
              <a:rPr lang="en-GB" sz="1100" dirty="0"/>
              <a:t> and beat code can be extended? We will need exact list of property addresses in addition to layout? Will the relevant gram panchayat / </a:t>
            </a:r>
            <a:r>
              <a:rPr lang="en-GB" sz="1100" dirty="0" err="1"/>
              <a:t>subregistrar</a:t>
            </a:r>
            <a:r>
              <a:rPr lang="en-GB" sz="1100" dirty="0"/>
              <a:t> office help? Who can give us the complete list of new addresses that are being created in such cases</a:t>
            </a:r>
            <a:r>
              <a:rPr lang="en-GB" sz="1100" dirty="0" smtClean="0"/>
              <a:t>?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/>
              <a:t>correction process - so that people can notify </a:t>
            </a:r>
            <a:r>
              <a:rPr lang="en-GB" sz="1100" dirty="0" smtClean="0"/>
              <a:t>us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 smtClean="0"/>
              <a:t>getting </a:t>
            </a:r>
            <a:r>
              <a:rPr lang="en-GB" sz="1100" dirty="0"/>
              <a:t>address data from BBMP office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 err="1"/>
              <a:t>Bescom</a:t>
            </a:r>
            <a:r>
              <a:rPr lang="en-GB" sz="1100" dirty="0"/>
              <a:t> meter number unique</a:t>
            </a:r>
            <a:r>
              <a:rPr lang="en-GB" sz="1100" dirty="0" smtClean="0"/>
              <a:t>?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/>
              <a:t>Allow businesses to self register - validated by </a:t>
            </a:r>
            <a:r>
              <a:rPr lang="en-GB" sz="1100" dirty="0" smtClean="0"/>
              <a:t>the </a:t>
            </a:r>
            <a:r>
              <a:rPr lang="en-GB" sz="1100" dirty="0"/>
              <a:t>beat postman? And verify against companies </a:t>
            </a:r>
            <a:r>
              <a:rPr lang="en-GB" sz="1100" dirty="0" smtClean="0"/>
              <a:t>register?</a:t>
            </a:r>
            <a:endParaRPr lang="en-GB" sz="11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/>
              <a:t>temporary pinpoint of TW18-99ZZ for addresses not on database and they should also request Pinpoint for a new code</a:t>
            </a:r>
            <a:endParaRPr lang="en-GB" sz="11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>
                <a:hlinkClick r:id="rId2"/>
              </a:rPr>
              <a:t>http://</a:t>
            </a:r>
            <a:r>
              <a:rPr lang="en-GB" sz="1100" dirty="0" smtClean="0">
                <a:hlinkClick r:id="rId2"/>
              </a:rPr>
              <a:t>bcity.in/wards/j-p-nagar</a:t>
            </a:r>
            <a:endParaRPr lang="en-GB" sz="11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 err="1" smtClean="0"/>
              <a:t>eCommerce</a:t>
            </a:r>
            <a:r>
              <a:rPr lang="en-GB" sz="1100" dirty="0" smtClean="0"/>
              <a:t> sites can </a:t>
            </a:r>
            <a:r>
              <a:rPr lang="en-GB" sz="1100" dirty="0"/>
              <a:t>blacklist addresses in their system for cash on </a:t>
            </a:r>
            <a:r>
              <a:rPr lang="en-GB" sz="1100" dirty="0" smtClean="0"/>
              <a:t>delivery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/>
              <a:t>How often does beat code change</a:t>
            </a:r>
            <a:r>
              <a:rPr lang="en-GB" sz="1100" dirty="0" smtClean="0"/>
              <a:t>?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>
                <a:hlinkClick r:id="rId3"/>
              </a:rPr>
              <a:t>http://</a:t>
            </a:r>
            <a:r>
              <a:rPr lang="en-GB" sz="1100" dirty="0" smtClean="0">
                <a:hlinkClick r:id="rId3"/>
              </a:rPr>
              <a:t>timesofindia.indiatimes.com/city/chennai/In-tech-age-India-Post-plans-auto-sort-facility/articleshow/31979829.cms</a:t>
            </a:r>
            <a:endParaRPr lang="en-GB" sz="11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>
                <a:hlinkClick r:id="rId4"/>
              </a:rPr>
              <a:t>http://systemassistant.blogspot.in</a:t>
            </a:r>
            <a:r>
              <a:rPr lang="en-GB" sz="1100" dirty="0" smtClean="0">
                <a:hlinkClick r:id="rId4"/>
              </a:rPr>
              <a:t>/</a:t>
            </a:r>
            <a:endParaRPr lang="en-GB" sz="1100" dirty="0" smtClean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100" dirty="0" err="1" smtClean="0"/>
              <a:t>Mr.Holla</a:t>
            </a:r>
            <a:r>
              <a:rPr lang="en-GB" sz="1100" dirty="0" smtClean="0"/>
              <a:t> mentioned about confusion in cases where an address is in the border area between two </a:t>
            </a:r>
            <a:r>
              <a:rPr lang="en-GB" sz="1100" dirty="0" err="1" smtClean="0"/>
              <a:t>pincodes</a:t>
            </a:r>
            <a:r>
              <a:rPr lang="en-GB" sz="1100" dirty="0" smtClean="0"/>
              <a:t>. The post sometimes is sent back by a postman and goes through to the other post office and the postman from there has to deliver it again.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7048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Pinpoint?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 Postcode system</a:t>
            </a:r>
          </a:p>
          <a:p>
            <a:pPr lvl="1"/>
            <a:r>
              <a:rPr lang="en-GB" dirty="0" smtClean="0"/>
              <a:t>On the lines of the postcode system in the UK, each Pinpoint will correspond to a small  number of postal addresses</a:t>
            </a:r>
          </a:p>
          <a:p>
            <a:r>
              <a:rPr lang="en-GB" dirty="0"/>
              <a:t>An </a:t>
            </a:r>
            <a:r>
              <a:rPr lang="en-GB" dirty="0" smtClean="0"/>
              <a:t>address database that includes the Pinpoint for each address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840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Ecommerce journey in India has two specific pain points at present</a:t>
            </a:r>
          </a:p>
          <a:p>
            <a:pPr lvl="1"/>
            <a:r>
              <a:rPr lang="en-GB" dirty="0" smtClean="0"/>
              <a:t>When the customer inputs addresses</a:t>
            </a:r>
          </a:p>
          <a:p>
            <a:pPr lvl="2"/>
            <a:r>
              <a:rPr lang="en-GB" dirty="0" smtClean="0"/>
              <a:t>Free text entry leads to errors and inconsistencies</a:t>
            </a:r>
          </a:p>
          <a:p>
            <a:pPr lvl="1"/>
            <a:r>
              <a:rPr lang="en-GB" dirty="0" smtClean="0"/>
              <a:t>During the last mile delivery</a:t>
            </a:r>
          </a:p>
          <a:p>
            <a:pPr lvl="2"/>
            <a:r>
              <a:rPr lang="en-GB" dirty="0" smtClean="0"/>
              <a:t>Addresses hard to locate in certain areas</a:t>
            </a:r>
          </a:p>
          <a:p>
            <a:pPr lvl="2"/>
            <a:r>
              <a:rPr lang="en-GB" dirty="0" smtClean="0"/>
              <a:t>Erroneous or improper address input by customer worsens the situation</a:t>
            </a:r>
          </a:p>
          <a:p>
            <a:r>
              <a:rPr lang="en-GB" dirty="0" err="1" smtClean="0"/>
              <a:t>Zippr</a:t>
            </a:r>
            <a:r>
              <a:rPr lang="en-GB" dirty="0" smtClean="0"/>
              <a:t> is one of the emerging solution in this space. However,</a:t>
            </a:r>
          </a:p>
          <a:p>
            <a:pPr lvl="1"/>
            <a:r>
              <a:rPr lang="en-GB" dirty="0" smtClean="0"/>
              <a:t>Customer needs to sign up to obtain a </a:t>
            </a:r>
            <a:r>
              <a:rPr lang="en-GB" dirty="0" err="1" smtClean="0"/>
              <a:t>Zippr</a:t>
            </a:r>
            <a:endParaRPr lang="en-GB" dirty="0" smtClean="0"/>
          </a:p>
          <a:p>
            <a:pPr lvl="1"/>
            <a:r>
              <a:rPr lang="en-GB" dirty="0" smtClean="0"/>
              <a:t>No hierarchy or structure</a:t>
            </a:r>
          </a:p>
          <a:p>
            <a:r>
              <a:rPr lang="en-GB" dirty="0" smtClean="0"/>
              <a:t>Better to create a system that is structured hierarchically and is not customer led</a:t>
            </a:r>
          </a:p>
          <a:p>
            <a:pPr lvl="1"/>
            <a:r>
              <a:rPr lang="en-GB" dirty="0" smtClean="0"/>
              <a:t>Using existing India Post hierarchy (pin code + beat code)</a:t>
            </a:r>
          </a:p>
          <a:p>
            <a:pPr lvl="1"/>
            <a:r>
              <a:rPr lang="en-GB" dirty="0" smtClean="0"/>
              <a:t>Customers and logistic partners might have to embrace a third party location code like </a:t>
            </a:r>
            <a:r>
              <a:rPr lang="en-GB" dirty="0" err="1" smtClean="0"/>
              <a:t>Zippr</a:t>
            </a:r>
            <a:r>
              <a:rPr lang="en-GB" dirty="0" smtClean="0"/>
              <a:t> if </a:t>
            </a:r>
            <a:r>
              <a:rPr lang="en-GB" dirty="0" err="1" smtClean="0"/>
              <a:t>eCommerce</a:t>
            </a:r>
            <a:r>
              <a:rPr lang="en-GB" dirty="0" smtClean="0"/>
              <a:t> sites start relying more and more on a code like </a:t>
            </a:r>
            <a:r>
              <a:rPr lang="en-GB" dirty="0" err="1" smtClean="0"/>
              <a:t>Zippr</a:t>
            </a:r>
            <a:endParaRPr lang="en-GB" dirty="0"/>
          </a:p>
          <a:p>
            <a:pPr lvl="2"/>
            <a:r>
              <a:rPr lang="en-GB" dirty="0" smtClean="0"/>
              <a:t>Unhelpful for sorting purposes as it would be more complicated</a:t>
            </a:r>
          </a:p>
          <a:p>
            <a:pPr lvl="1"/>
            <a:r>
              <a:rPr lang="en-GB" dirty="0" smtClean="0"/>
              <a:t>Minimal larger </a:t>
            </a:r>
            <a:r>
              <a:rPr lang="en-GB" dirty="0"/>
              <a:t>good as the codes would be randomly </a:t>
            </a:r>
            <a:r>
              <a:rPr lang="en-GB" dirty="0" smtClean="0"/>
              <a:t>assigned – A structured code would help emergency services greatly and allow better geographic demarcation for most departments and organisations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201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801" t="10524" r="41586" b="2881"/>
          <a:stretch/>
        </p:blipFill>
        <p:spPr>
          <a:xfrm>
            <a:off x="2114797" y="1657421"/>
            <a:ext cx="3491926" cy="4645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300" t="10355" r="41700" b="3911"/>
          <a:stretch/>
        </p:blipFill>
        <p:spPr>
          <a:xfrm>
            <a:off x="6578519" y="1714500"/>
            <a:ext cx="3288740" cy="453149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UK Postcode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94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UK Postcode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435" t="5426" r="41855" b="34627"/>
          <a:stretch/>
        </p:blipFill>
        <p:spPr>
          <a:xfrm>
            <a:off x="1993141" y="1965960"/>
            <a:ext cx="3637199" cy="3638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207" t="3573" r="41438" b="2663"/>
          <a:stretch/>
        </p:blipFill>
        <p:spPr>
          <a:xfrm>
            <a:off x="6688885" y="1485900"/>
            <a:ext cx="3271090" cy="50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0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Format of Pinpoint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Alphanumeric [ Capital letters and digits]</a:t>
            </a:r>
          </a:p>
          <a:p>
            <a:r>
              <a:rPr lang="en-GB" dirty="0" smtClean="0"/>
              <a:t>Provision for eight characters, but seven might be sufficient to begin with</a:t>
            </a:r>
          </a:p>
          <a:p>
            <a:endParaRPr lang="en-GB" dirty="0" smtClean="0"/>
          </a:p>
          <a:p>
            <a:pPr marL="45720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For the 4</a:t>
            </a:r>
            <a:r>
              <a:rPr lang="en-GB" baseline="30000" dirty="0" smtClean="0"/>
              <a:t>th</a:t>
            </a:r>
            <a:r>
              <a:rPr lang="en-GB" dirty="0" smtClean="0"/>
              <a:t> position, letters B, I, O, S and Z are excluded from use and for the 8</a:t>
            </a:r>
            <a:r>
              <a:rPr lang="en-GB" baseline="30000" dirty="0" smtClean="0"/>
              <a:t>th</a:t>
            </a:r>
            <a:r>
              <a:rPr lang="en-GB" dirty="0" smtClean="0"/>
              <a:t> position, digits 8, 1, 0, 5 and 2 are excluded to avoid any confusion</a:t>
            </a:r>
          </a:p>
          <a:p>
            <a:r>
              <a:rPr lang="en-GB" dirty="0" smtClean="0"/>
              <a:t>Further, if necessary, Letters/Digits could be allowed in all positions to increase the number of postcodes</a:t>
            </a:r>
          </a:p>
          <a:p>
            <a:r>
              <a:rPr lang="en-GB" dirty="0" smtClean="0"/>
              <a:t>The idea is for Sector to represent a beat and the Patch to represent a group of properties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898595"/>
              </p:ext>
            </p:extLst>
          </p:nvPr>
        </p:nvGraphicFramePr>
        <p:xfrm>
          <a:off x="1477303" y="2989499"/>
          <a:ext cx="7505700" cy="7353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/>
                <a:gridCol w="825500"/>
                <a:gridCol w="825500"/>
                <a:gridCol w="825500"/>
                <a:gridCol w="825500"/>
                <a:gridCol w="901700"/>
                <a:gridCol w="825500"/>
                <a:gridCol w="825500"/>
                <a:gridCol w="825500"/>
              </a:tblGrid>
              <a:tr h="9525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smtClean="0">
                          <a:effectLst/>
                        </a:rPr>
                        <a:t>Sector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-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smtClean="0">
                          <a:effectLst/>
                        </a:rPr>
                        <a:t>Patch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-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5 (Future Use)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8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Letter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Letter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Digit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Digit / Letter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Separator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Digit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Digit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Letter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 smtClean="0">
                          <a:effectLst/>
                        </a:rPr>
                        <a:t>Letter / Digit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-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10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26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18399"/>
              </p:ext>
            </p:extLst>
          </p:nvPr>
        </p:nvGraphicFramePr>
        <p:xfrm>
          <a:off x="8711738" y="822960"/>
          <a:ext cx="279146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466"/>
              </a:tblGrid>
              <a:tr h="411480">
                <a:tc>
                  <a:txBody>
                    <a:bodyPr/>
                    <a:lstStyle/>
                    <a:p>
                      <a:r>
                        <a:rPr lang="en-GB" dirty="0" smtClean="0"/>
                        <a:t>Examples</a:t>
                      </a:r>
                      <a:endParaRPr lang="en-GB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Calibri" panose="020F0502020204030204" pitchFamily="34" charset="0"/>
                        </a:rPr>
                        <a:t>AD7D</a:t>
                      </a:r>
                      <a:r>
                        <a:rPr lang="en-GB" baseline="0" dirty="0" smtClean="0">
                          <a:latin typeface="Calibri" panose="020F0502020204030204" pitchFamily="34" charset="0"/>
                        </a:rPr>
                        <a:t> – 8BT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</a:tr>
              <a:tr h="205740">
                <a:tc>
                  <a:txBody>
                    <a:bodyPr/>
                    <a:lstStyle/>
                    <a:p>
                      <a:r>
                        <a:rPr lang="en-GB" dirty="0" smtClean="0">
                          <a:latin typeface="Calibri" panose="020F0502020204030204" pitchFamily="34" charset="0"/>
                        </a:rPr>
                        <a:t>PR3C</a:t>
                      </a:r>
                      <a:r>
                        <a:rPr lang="en-GB" baseline="0" dirty="0" smtClean="0">
                          <a:latin typeface="Calibri" panose="020F0502020204030204" pitchFamily="34" charset="0"/>
                        </a:rPr>
                        <a:t> – 1AA</a:t>
                      </a:r>
                      <a:endParaRPr lang="en-GB" dirty="0"/>
                    </a:p>
                  </a:txBody>
                  <a:tcPr/>
                </a:tc>
              </a:tr>
              <a:tr h="2057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latin typeface="Calibri" panose="020F0502020204030204" pitchFamily="34" charset="0"/>
                        </a:rPr>
                        <a:t>AE91</a:t>
                      </a:r>
                      <a:r>
                        <a:rPr lang="en-GB" baseline="0" dirty="0" smtClean="0">
                          <a:latin typeface="Calibri" panose="020F0502020204030204" pitchFamily="34" charset="0"/>
                        </a:rPr>
                        <a:t> – 7UR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59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" t="4878" r="729" b="6124"/>
          <a:stretch/>
        </p:blipFill>
        <p:spPr>
          <a:xfrm>
            <a:off x="275759" y="325011"/>
            <a:ext cx="8601541" cy="6103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-1" r="11217" b="43310"/>
          <a:stretch/>
        </p:blipFill>
        <p:spPr>
          <a:xfrm rot="5400000">
            <a:off x="7323139" y="1887539"/>
            <a:ext cx="6086472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6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-1" r="11217" b="43310"/>
          <a:stretch/>
        </p:blipFill>
        <p:spPr>
          <a:xfrm rot="5400000">
            <a:off x="7351714" y="1868489"/>
            <a:ext cx="6086472" cy="299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" t="4878" b="6124"/>
          <a:stretch/>
        </p:blipFill>
        <p:spPr>
          <a:xfrm>
            <a:off x="285284" y="305961"/>
            <a:ext cx="8668215" cy="61034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38300" y="5420654"/>
            <a:ext cx="2728332" cy="617034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 Black" panose="020B0A04020102020204" pitchFamily="34" charset="0"/>
              </a:rPr>
              <a:t>AD7D – 1AB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419874" y="3449366"/>
            <a:ext cx="3107783" cy="617034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 Black" panose="020B0A04020102020204" pitchFamily="34" charset="0"/>
              </a:rPr>
              <a:t>AD7D – 1AC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81250" y="1955181"/>
            <a:ext cx="1549400" cy="861044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 Black" panose="020B0A04020102020204" pitchFamily="34" charset="0"/>
              </a:rPr>
              <a:t>AD7D – 1AH</a:t>
            </a:r>
            <a:endParaRPr lang="en-GB" sz="1600" dirty="0"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81250" y="2896839"/>
            <a:ext cx="1549400" cy="548036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 Black" panose="020B0A04020102020204" pitchFamily="34" charset="0"/>
              </a:rPr>
              <a:t>AD7D – 1AG</a:t>
            </a:r>
            <a:endParaRPr lang="en-GB" sz="1600" dirty="0">
              <a:latin typeface="Arial Black" panose="020B0A040201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81250" y="3553754"/>
            <a:ext cx="1549400" cy="494371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 Black" panose="020B0A04020102020204" pitchFamily="34" charset="0"/>
              </a:rPr>
              <a:t>AD7D – 1AF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36800" y="4157004"/>
            <a:ext cx="1549400" cy="494371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 Black" panose="020B0A04020102020204" pitchFamily="34" charset="0"/>
              </a:rPr>
              <a:t>AD7D – 1AE</a:t>
            </a:r>
            <a:endParaRPr lang="en-GB" sz="1600" dirty="0">
              <a:latin typeface="Arial Black" panose="020B0A040201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36800" y="4760254"/>
            <a:ext cx="1549400" cy="551521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 Black" panose="020B0A04020102020204" pitchFamily="34" charset="0"/>
              </a:rPr>
              <a:t>AD7D – 1AD</a:t>
            </a:r>
            <a:endParaRPr lang="en-GB" sz="1600" dirty="0">
              <a:latin typeface="Arial Black" panose="020B0A040201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6320000">
            <a:off x="2553921" y="3474675"/>
            <a:ext cx="3354913" cy="404273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 Black" panose="020B0A04020102020204" pitchFamily="34" charset="0"/>
              </a:rPr>
              <a:t>AD7D – 1AI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rot="60000">
            <a:off x="5312992" y="2033274"/>
            <a:ext cx="2021258" cy="990913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 Black" panose="020B0A04020102020204" pitchFamily="34" charset="0"/>
              </a:rPr>
              <a:t>AD7D – 1AK</a:t>
            </a:r>
            <a:endParaRPr lang="en-GB" sz="1600" dirty="0">
              <a:latin typeface="Arial Black" panose="020B0A040201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 rot="60000">
            <a:off x="7435773" y="2048604"/>
            <a:ext cx="954437" cy="984892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 Black" panose="020B0A04020102020204" pitchFamily="34" charset="0"/>
              </a:rPr>
              <a:t>AD7D – 1AL</a:t>
            </a:r>
            <a:endParaRPr lang="en-GB" sz="1600" dirty="0">
              <a:latin typeface="Arial Black" panose="020B0A040201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 rot="60000">
            <a:off x="5293940" y="3124200"/>
            <a:ext cx="2021258" cy="738187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 Black" panose="020B0A04020102020204" pitchFamily="34" charset="0"/>
              </a:rPr>
              <a:t>AD7D – 1AM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rot="16320000">
            <a:off x="2844204" y="3745466"/>
            <a:ext cx="3991216" cy="575570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 Black" panose="020B0A04020102020204" pitchFamily="34" charset="0"/>
              </a:rPr>
              <a:t>AD7D – 1AJ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6260000">
            <a:off x="6661780" y="4446424"/>
            <a:ext cx="2975436" cy="412224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 Black" panose="020B0A04020102020204" pitchFamily="34" charset="0"/>
              </a:rPr>
              <a:t>AD7D – 1AQ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 rot="60000">
            <a:off x="5260633" y="3995748"/>
            <a:ext cx="2024240" cy="872980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 Black" panose="020B0A04020102020204" pitchFamily="34" charset="0"/>
              </a:rPr>
              <a:t>AD7D – 1AN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rot="60000">
            <a:off x="5230584" y="5035021"/>
            <a:ext cx="2052722" cy="1052950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Arial Black" panose="020B0A04020102020204" pitchFamily="34" charset="0"/>
              </a:rPr>
              <a:t>AD7D – 1AO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 rot="16260000">
            <a:off x="6131465" y="4441544"/>
            <a:ext cx="2975436" cy="412224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 Black" panose="020B0A04020102020204" pitchFamily="34" charset="0"/>
              </a:rPr>
              <a:t>AD7D – 1AP</a:t>
            </a:r>
            <a:endParaRPr lang="en-GB" dirty="0">
              <a:latin typeface="Arial Black" panose="020B0A040201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 rot="15840000">
            <a:off x="8334312" y="3982450"/>
            <a:ext cx="4073386" cy="325864"/>
          </a:xfrm>
          <a:prstGeom prst="rect">
            <a:avLst/>
          </a:prstGeom>
          <a:solidFill>
            <a:srgbClr val="CADA54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Arial Black" panose="020B0A04020102020204" pitchFamily="34" charset="0"/>
              </a:rPr>
              <a:t>AD7D – 1AR</a:t>
            </a:r>
            <a:endParaRPr lang="en-GB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10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181" t="13951" r="33402" b="21728"/>
          <a:stretch/>
        </p:blipFill>
        <p:spPr>
          <a:xfrm>
            <a:off x="284373" y="876300"/>
            <a:ext cx="5300919" cy="5415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681" t="15185" r="24236" b="19506"/>
          <a:stretch/>
        </p:blipFill>
        <p:spPr>
          <a:xfrm>
            <a:off x="5709117" y="876300"/>
            <a:ext cx="6203483" cy="541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8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2199</TotalTime>
  <Words>1186</Words>
  <Application>Microsoft Office PowerPoint</Application>
  <PresentationFormat>Widescreen</PresentationFormat>
  <Paragraphs>163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 Black</vt:lpstr>
      <vt:lpstr>Calibri</vt:lpstr>
      <vt:lpstr>Corbel</vt:lpstr>
      <vt:lpstr>Basis</vt:lpstr>
      <vt:lpstr>PINPOINT</vt:lpstr>
      <vt:lpstr>What is Pinpoint?</vt:lpstr>
      <vt:lpstr>Why?</vt:lpstr>
      <vt:lpstr>UK Postcode</vt:lpstr>
      <vt:lpstr>UK Postcode</vt:lpstr>
      <vt:lpstr>Format of Pinpoint</vt:lpstr>
      <vt:lpstr>PowerPoint Presentation</vt:lpstr>
      <vt:lpstr>PowerPoint Presentation</vt:lpstr>
      <vt:lpstr>PowerPoint Presentation</vt:lpstr>
      <vt:lpstr>PowerPoint Presentation</vt:lpstr>
      <vt:lpstr>Why India Post?</vt:lpstr>
      <vt:lpstr>Additional Slides</vt:lpstr>
      <vt:lpstr>To do</vt:lpstr>
      <vt:lpstr>PowerPoint Presentation</vt:lpstr>
      <vt:lpstr>Current landscape</vt:lpstr>
      <vt:lpstr>Plan</vt:lpstr>
      <vt:lpstr>Estimated number of postcodes</vt:lpstr>
      <vt:lpstr>Ref</vt:lpstr>
      <vt:lpstr>Thoughts for later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PINPOINT</dc:title>
  <dc:creator>Sandeep Rangaswamy</dc:creator>
  <cp:lastModifiedBy>Sandeep Rangaswamy</cp:lastModifiedBy>
  <cp:revision>66</cp:revision>
  <dcterms:created xsi:type="dcterms:W3CDTF">2015-12-16T11:14:01Z</dcterms:created>
  <dcterms:modified xsi:type="dcterms:W3CDTF">2016-01-17T04:52:40Z</dcterms:modified>
</cp:coreProperties>
</file>